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294" r:id="rId4"/>
    <p:sldId id="316" r:id="rId5"/>
    <p:sldId id="318" r:id="rId6"/>
    <p:sldId id="317" r:id="rId7"/>
    <p:sldId id="320" r:id="rId8"/>
    <p:sldId id="321" r:id="rId9"/>
    <p:sldId id="323" r:id="rId10"/>
    <p:sldId id="322" r:id="rId11"/>
    <p:sldId id="324" r:id="rId12"/>
    <p:sldId id="325" r:id="rId13"/>
    <p:sldId id="326" r:id="rId14"/>
    <p:sldId id="327" r:id="rId15"/>
    <p:sldId id="328" r:id="rId16"/>
    <p:sldId id="329" r:id="rId17"/>
    <p:sldId id="331" r:id="rId18"/>
    <p:sldId id="334" r:id="rId19"/>
    <p:sldId id="330" r:id="rId20"/>
    <p:sldId id="332" r:id="rId21"/>
    <p:sldId id="333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6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CF56E1-66FA-B1B6-D6D4-03580BC1B98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785CD8-1A83-B313-DE40-305AE4CC71F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408610"/>
            <a:ext cx="9982438" cy="833980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파이썬을</a:t>
            </a:r>
            <a:r>
              <a:rPr lang="ko-KR" altLang="en-US" dirty="0">
                <a:latin typeface="+mj-ea"/>
              </a:rPr>
              <a:t> 소개합니다</a:t>
            </a: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3BBFAA-04A2-ED24-0672-4A35FD9C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" t="57625" r="1366" b="1926"/>
          <a:stretch/>
        </p:blipFill>
        <p:spPr>
          <a:xfrm>
            <a:off x="991804" y="1671783"/>
            <a:ext cx="10024067" cy="44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3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BB848-EBDE-38ED-050A-CC4CC574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50"/>
          <a:stretch/>
        </p:blipFill>
        <p:spPr>
          <a:xfrm>
            <a:off x="2038968" y="1338988"/>
            <a:ext cx="8296521" cy="52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8C58B7-3EDF-D5F3-60E4-71499189E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" t="53607" r="-1100" b="-257"/>
          <a:stretch/>
        </p:blipFill>
        <p:spPr>
          <a:xfrm>
            <a:off x="2038968" y="1338988"/>
            <a:ext cx="8296521" cy="52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IDLE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5884A1-5D25-4F93-BB16-5FB843BEB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49" b="80606"/>
          <a:stretch/>
        </p:blipFill>
        <p:spPr>
          <a:xfrm>
            <a:off x="7337437" y="1764147"/>
            <a:ext cx="3176333" cy="1914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57DD6-7076-4D7B-9025-6A86DEB0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9" t="29212" r="32588" b="41360"/>
          <a:stretch/>
        </p:blipFill>
        <p:spPr>
          <a:xfrm>
            <a:off x="2849417" y="2073564"/>
            <a:ext cx="4488020" cy="34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IDLE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77D06-E716-45FE-BE91-6901CCA45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31" r="9964" b="1737"/>
          <a:stretch/>
        </p:blipFill>
        <p:spPr>
          <a:xfrm>
            <a:off x="1128196" y="1832977"/>
            <a:ext cx="9576750" cy="40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IDLE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27435-1586-4AE3-A7B2-D394750D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68" y="2004291"/>
            <a:ext cx="9982864" cy="35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92"/>
          <a:stretch/>
        </p:blipFill>
        <p:spPr>
          <a:xfrm>
            <a:off x="740010" y="1459441"/>
            <a:ext cx="10196282" cy="41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7" b="30396"/>
          <a:stretch/>
        </p:blipFill>
        <p:spPr>
          <a:xfrm>
            <a:off x="549886" y="2719552"/>
            <a:ext cx="10830320" cy="20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9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출력하기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8807" y="1530229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파이썬에서</a:t>
            </a:r>
            <a:r>
              <a:rPr lang="ko-KR" altLang="en-US" sz="2000" dirty="0"/>
              <a:t> 큰따옴표</a:t>
            </a:r>
            <a:r>
              <a:rPr lang="en-US" altLang="ko-KR" sz="2000" dirty="0"/>
              <a:t>("...")</a:t>
            </a:r>
            <a:r>
              <a:rPr lang="ko-KR" altLang="en-US" sz="2000" dirty="0"/>
              <a:t>로 둘러싸면 문자열</a:t>
            </a:r>
            <a:r>
              <a:rPr lang="en-US" altLang="ko-KR" sz="2000" dirty="0"/>
              <a:t>(string)</a:t>
            </a:r>
            <a:r>
              <a:rPr lang="ko-KR" altLang="en-US" sz="2000" dirty="0"/>
              <a:t>이 됩니다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문자열에 ‘</a:t>
            </a:r>
            <a:r>
              <a:rPr lang="en-US" altLang="ko-KR" sz="2000" dirty="0"/>
              <a:t>+’ </a:t>
            </a:r>
            <a:r>
              <a:rPr lang="ko-KR" altLang="en-US" sz="2000" dirty="0"/>
              <a:t>연산자를 붙이면 문자열과 문자열이 마치 더해진 것처럼 줄줄이 연결됩니다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11"/>
          <a:stretch/>
        </p:blipFill>
        <p:spPr>
          <a:xfrm>
            <a:off x="545118" y="2545892"/>
            <a:ext cx="10863483" cy="3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출력하기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8807" y="1530229"/>
            <a:ext cx="10849216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파이썬에서는</a:t>
            </a:r>
            <a:r>
              <a:rPr lang="ko-KR" altLang="en-US" sz="2000" dirty="0"/>
              <a:t> 텍스트 뒤에 ‘*’가 붙고 숫자가 있으면 그 숫자만큼 텍스트를 반복하게 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8" b="41432"/>
          <a:stretch/>
        </p:blipFill>
        <p:spPr>
          <a:xfrm>
            <a:off x="545118" y="2154725"/>
            <a:ext cx="10863483" cy="25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613982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 </a:t>
            </a:r>
            <a:r>
              <a:rPr lang="ko-KR" altLang="en-US" dirty="0">
                <a:latin typeface="+mj-ea"/>
                <a:ea typeface="+mj-ea"/>
              </a:rPr>
              <a:t>프로그래밍 언어의 개념을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 </a:t>
            </a:r>
            <a:r>
              <a:rPr lang="ko-KR" altLang="en-US" dirty="0" err="1">
                <a:latin typeface="+mj-ea"/>
                <a:ea typeface="+mj-ea"/>
              </a:rPr>
              <a:t>파이썬을</a:t>
            </a:r>
            <a:r>
              <a:rPr lang="ko-KR" altLang="en-US" dirty="0">
                <a:latin typeface="+mj-ea"/>
                <a:ea typeface="+mj-ea"/>
              </a:rPr>
              <a:t> 내 컴퓨터에 설치합니다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 </a:t>
            </a:r>
            <a:r>
              <a:rPr lang="ko-KR" altLang="en-US" dirty="0">
                <a:latin typeface="+mj-ea"/>
                <a:ea typeface="+mj-ea"/>
              </a:rPr>
              <a:t>첫 번째 프로그램을 작성해봅니다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 </a:t>
            </a:r>
            <a:r>
              <a:rPr lang="ko-KR" altLang="en-US" dirty="0">
                <a:latin typeface="+mj-ea"/>
                <a:ea typeface="+mj-ea"/>
              </a:rPr>
              <a:t>코드를 파일에 저장하여 실행하는 방법을 알게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05 </a:t>
            </a:r>
            <a:r>
              <a:rPr lang="ko-KR" altLang="en-US" dirty="0" err="1">
                <a:latin typeface="+mj-ea"/>
                <a:ea typeface="+mj-ea"/>
              </a:rPr>
              <a:t>터틀</a:t>
            </a:r>
            <a:r>
              <a:rPr lang="ko-KR" altLang="en-US" dirty="0">
                <a:latin typeface="+mj-ea"/>
                <a:ea typeface="+mj-ea"/>
              </a:rPr>
              <a:t> 그래픽으로 여러 가지 그림을 그려봅니다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텍스트 개체 틀 21"/>
          <p:cNvSpPr txBox="1">
            <a:spLocks/>
          </p:cNvSpPr>
          <p:nvPr/>
        </p:nvSpPr>
        <p:spPr>
          <a:xfrm>
            <a:off x="7403473" y="1225409"/>
            <a:ext cx="2078855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kumimoji="0" lang="en-US" altLang="ko-KR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5133" y="1825417"/>
            <a:ext cx="29674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 </a:t>
            </a:r>
            <a:r>
              <a:rPr lang="en-US" altLang="ko-KR" dirty="0"/>
              <a:t>print(</a:t>
            </a:r>
            <a:r>
              <a:rPr lang="ko-KR" altLang="en-US" dirty="0"/>
              <a:t>）실습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 </a:t>
            </a:r>
            <a:r>
              <a:rPr lang="ko-KR" altLang="en-US" dirty="0"/>
              <a:t>원과 다각형 그리기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 </a:t>
            </a:r>
            <a:r>
              <a:rPr lang="ko-KR" altLang="en-US" dirty="0" err="1"/>
              <a:t>터틀</a:t>
            </a:r>
            <a:r>
              <a:rPr lang="ko-KR" altLang="en-US" dirty="0"/>
              <a:t> 그래픽 더 살펴보기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출력하기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69571" r="-2667" b="-319"/>
          <a:stretch/>
        </p:blipFill>
        <p:spPr>
          <a:xfrm>
            <a:off x="545118" y="2190939"/>
            <a:ext cx="10863483" cy="34403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3177" y="1901228"/>
            <a:ext cx="1809243" cy="4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6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8807" y="1530229"/>
            <a:ext cx="10849216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</a:t>
            </a:r>
            <a:r>
              <a:rPr lang="en-US" altLang="ko-KR" sz="2000" dirty="0"/>
              <a:t>(turtle graphic) </a:t>
            </a:r>
            <a:r>
              <a:rPr lang="ko-KR" altLang="en-US" sz="2000" dirty="0"/>
              <a:t>모듈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74"/>
          <a:stretch/>
        </p:blipFill>
        <p:spPr>
          <a:xfrm>
            <a:off x="1129308" y="2299043"/>
            <a:ext cx="9937270" cy="30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0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8807" y="1530229"/>
            <a:ext cx="10849216" cy="281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그래픽은 동작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① </a:t>
            </a:r>
            <a:r>
              <a:rPr lang="ko-KR" altLang="en-US" sz="2000" dirty="0"/>
              <a:t>프로그램이 시작하면 종이의 한 가운데 거북이가 나타납니다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② </a:t>
            </a:r>
            <a:r>
              <a:rPr lang="ko-KR" altLang="en-US" sz="2000" dirty="0"/>
              <a:t>명령을 내리면 거북이가 움직입니다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</a:t>
            </a:r>
            <a:r>
              <a:rPr lang="ko-KR" altLang="en-US" sz="2000" dirty="0"/>
              <a:t>예</a:t>
            </a:r>
            <a:r>
              <a:rPr lang="en-US" altLang="ko-KR" sz="2000" dirty="0"/>
              <a:t>) “</a:t>
            </a:r>
            <a:r>
              <a:rPr lang="ko-KR" altLang="en-US" sz="2000" dirty="0"/>
              <a:t>앞으로 전진”</a:t>
            </a:r>
            <a:r>
              <a:rPr lang="en-US" altLang="ko-KR" sz="2000" dirty="0"/>
              <a:t>, “</a:t>
            </a:r>
            <a:r>
              <a:rPr lang="ko-KR" altLang="en-US" sz="2000" dirty="0"/>
              <a:t>뒤로 후진”</a:t>
            </a:r>
            <a:r>
              <a:rPr lang="en-US" altLang="ko-KR" sz="2000" dirty="0"/>
              <a:t>, “</a:t>
            </a:r>
            <a:r>
              <a:rPr lang="ko-KR" altLang="en-US" sz="2000" dirty="0"/>
              <a:t>좌회전”</a:t>
            </a:r>
            <a:r>
              <a:rPr lang="en-US" altLang="ko-KR" sz="2000" dirty="0"/>
              <a:t>, “</a:t>
            </a:r>
            <a:r>
              <a:rPr lang="ko-KR" altLang="en-US" sz="2000" dirty="0"/>
              <a:t>우회전”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③ 거북이가 움직이면서 종이 위에 그림을 그립니다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(</a:t>
            </a:r>
            <a:r>
              <a:rPr lang="ko-KR" altLang="en-US" sz="2000" dirty="0"/>
              <a:t>거북이가 펜을 가지고 움직인다고 생각해보세요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1" t="34164" b="51077"/>
          <a:stretch/>
        </p:blipFill>
        <p:spPr>
          <a:xfrm>
            <a:off x="7152237" y="3376941"/>
            <a:ext cx="3711131" cy="18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9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56519" r="640" b="18978"/>
          <a:stretch/>
        </p:blipFill>
        <p:spPr>
          <a:xfrm>
            <a:off x="805759" y="2309336"/>
            <a:ext cx="10445472" cy="26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46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82"/>
          <a:stretch/>
        </p:blipFill>
        <p:spPr>
          <a:xfrm>
            <a:off x="637281" y="2414094"/>
            <a:ext cx="10672925" cy="21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45960"/>
          <a:stretch/>
        </p:blipFill>
        <p:spPr>
          <a:xfrm>
            <a:off x="637281" y="2426325"/>
            <a:ext cx="10672925" cy="26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37"/>
          <a:stretch/>
        </p:blipFill>
        <p:spPr>
          <a:xfrm>
            <a:off x="1234630" y="1940968"/>
            <a:ext cx="9268630" cy="41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t="59511" r="586" b="-12338"/>
          <a:stretch/>
        </p:blipFill>
        <p:spPr>
          <a:xfrm>
            <a:off x="662223" y="2227152"/>
            <a:ext cx="10154602" cy="40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3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첫걸음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32" y="1940532"/>
            <a:ext cx="10464849" cy="40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37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8807" y="1530229"/>
            <a:ext cx="108492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우리의 프로그램 코드는 더욱 복잡해지고 길어지므로 코드를 저장할 필요가 있습니다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파이썬에는</a:t>
            </a:r>
            <a:r>
              <a:rPr lang="ko-KR" altLang="en-US" sz="2000" dirty="0"/>
              <a:t> 스크립트 모드</a:t>
            </a:r>
            <a:r>
              <a:rPr lang="en-US" altLang="ko-KR" sz="2000" dirty="0"/>
              <a:t>(script mode)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프로그램 파일을 만들어 코드를 저장하고 실행할 수 있습니다</a:t>
            </a:r>
            <a:r>
              <a:rPr lang="en-US" altLang="ko-KR" sz="2000" dirty="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4" b="51776"/>
          <a:stretch/>
        </p:blipFill>
        <p:spPr>
          <a:xfrm>
            <a:off x="975217" y="3083514"/>
            <a:ext cx="9680711" cy="32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프로그래밍이 무엇이죠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530229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우리는 여러 가지 문제를 해결하기 위해 컴퓨터 프로그램을 많이 사용함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0" b="42318"/>
          <a:stretch/>
        </p:blipFill>
        <p:spPr>
          <a:xfrm>
            <a:off x="874009" y="1946495"/>
            <a:ext cx="8709362" cy="45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0" y="1210268"/>
            <a:ext cx="4089100" cy="7505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4914" y="1960799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IDLE</a:t>
            </a:r>
            <a:r>
              <a:rPr lang="ko-KR" altLang="en-US" sz="2000" dirty="0"/>
              <a:t>의 </a:t>
            </a:r>
            <a:r>
              <a:rPr lang="en-US" altLang="ko-KR" sz="2000" dirty="0"/>
              <a:t>[File] → [New File]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아래의 코드를 입력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50494" r="-1397" b="1282"/>
          <a:stretch/>
        </p:blipFill>
        <p:spPr>
          <a:xfrm>
            <a:off x="975217" y="3083514"/>
            <a:ext cx="9680711" cy="32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5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0" y="1210268"/>
            <a:ext cx="4089100" cy="7505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4914" y="1960799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[File] → [Save]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파일 </a:t>
            </a:r>
            <a:r>
              <a:rPr lang="ko-KR" altLang="en-US" sz="2000" dirty="0" err="1"/>
              <a:t>확장자</a:t>
            </a:r>
            <a:r>
              <a:rPr lang="en-US" altLang="ko-KR" sz="2000" dirty="0"/>
              <a:t>: .</a:t>
            </a:r>
            <a:r>
              <a:rPr lang="en-US" altLang="ko-KR" sz="2000" dirty="0" err="1"/>
              <a:t>py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98"/>
          <a:stretch/>
        </p:blipFill>
        <p:spPr>
          <a:xfrm>
            <a:off x="918697" y="2976462"/>
            <a:ext cx="11010858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15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0" y="1210268"/>
            <a:ext cx="4089100" cy="7505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4914" y="1960799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[Run] → [Run Module]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F5</a:t>
            </a:r>
            <a:r>
              <a:rPr lang="ko-KR" altLang="en-US" sz="2000" dirty="0"/>
              <a:t>키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38384" r="-329" b="32514"/>
          <a:stretch/>
        </p:blipFill>
        <p:spPr>
          <a:xfrm>
            <a:off x="918697" y="2695807"/>
            <a:ext cx="11010858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4914" y="1960799"/>
            <a:ext cx="108492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IDLE</a:t>
            </a:r>
            <a:r>
              <a:rPr lang="ko-KR" altLang="en-US" sz="2000" dirty="0"/>
              <a:t>의 </a:t>
            </a:r>
            <a:r>
              <a:rPr lang="en-US" altLang="ko-KR" sz="2000" dirty="0"/>
              <a:t>[File] → [Open]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4" y="1186322"/>
            <a:ext cx="3734699" cy="774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49"/>
          <a:stretch/>
        </p:blipFill>
        <p:spPr>
          <a:xfrm>
            <a:off x="608440" y="2328275"/>
            <a:ext cx="10345041" cy="39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6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모드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4914" y="1960799"/>
            <a:ext cx="10849216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[Run] → [Run Module]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4" y="1186322"/>
            <a:ext cx="3734699" cy="774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8" t="54760" r="1138" b="-11"/>
          <a:stretch/>
        </p:blipFill>
        <p:spPr>
          <a:xfrm>
            <a:off x="608440" y="2328275"/>
            <a:ext cx="10345041" cy="39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읽으면 도움이 돼요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4913" y="1265207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주석</a:t>
            </a:r>
            <a:r>
              <a:rPr lang="en-US" altLang="ko-KR" sz="2000" dirty="0"/>
              <a:t>(comment) : </a:t>
            </a:r>
            <a:r>
              <a:rPr lang="ko-KR" altLang="en-US" sz="2000" dirty="0"/>
              <a:t>프로그램을 설명하는 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‘</a:t>
            </a:r>
            <a:r>
              <a:rPr lang="en-US" altLang="ko-KR" sz="2000" dirty="0"/>
              <a:t>#’</a:t>
            </a:r>
            <a:r>
              <a:rPr lang="ko-KR" altLang="en-US" sz="2000" dirty="0"/>
              <a:t>로 시작하는 부분부터 줄의 끝까지 주석으로 취급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3"/>
          <a:stretch/>
        </p:blipFill>
        <p:spPr>
          <a:xfrm>
            <a:off x="1007931" y="2566444"/>
            <a:ext cx="10440881" cy="15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96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읽으면 도움이 돼요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2962" y="2211995"/>
            <a:ext cx="108492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주석은 코드의 해석을 쉽게 하도록 도와주는 </a:t>
            </a:r>
            <a:r>
              <a:rPr lang="ko-KR" altLang="en-US" sz="2000" dirty="0" err="1"/>
              <a:t>설명글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소스코드의 특정 부분을 잠시 사용하지 않게 만들고 싶은 경우에 사용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31292" r="-2081" b="53921"/>
          <a:stretch/>
        </p:blipFill>
        <p:spPr>
          <a:xfrm>
            <a:off x="574990" y="1571006"/>
            <a:ext cx="10440881" cy="782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77292" r="-2081" b="136"/>
          <a:stretch/>
        </p:blipFill>
        <p:spPr>
          <a:xfrm>
            <a:off x="1047129" y="2795682"/>
            <a:ext cx="10440881" cy="1195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7" y="4247247"/>
            <a:ext cx="10934254" cy="26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생겼어요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2962" y="1838245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SyntaxError</a:t>
            </a:r>
            <a:r>
              <a:rPr lang="en-US" altLang="ko-KR" sz="2000" dirty="0"/>
              <a:t>: invalid syntax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25" b="87183"/>
          <a:stretch/>
        </p:blipFill>
        <p:spPr>
          <a:xfrm>
            <a:off x="329101" y="1173456"/>
            <a:ext cx="2233029" cy="844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0" r="2475" b="40434"/>
          <a:stretch/>
        </p:blipFill>
        <p:spPr>
          <a:xfrm>
            <a:off x="842961" y="2254313"/>
            <a:ext cx="9621361" cy="20264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75394" r="2376" b="-2719"/>
          <a:stretch/>
        </p:blipFill>
        <p:spPr>
          <a:xfrm>
            <a:off x="833909" y="4418087"/>
            <a:ext cx="9621360" cy="19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4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생겼어요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96"/>
          <a:stretch/>
        </p:blipFill>
        <p:spPr>
          <a:xfrm>
            <a:off x="89487" y="1284143"/>
            <a:ext cx="11145863" cy="10287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8" t="25730" r="3621" b="34574"/>
          <a:stretch/>
        </p:blipFill>
        <p:spPr>
          <a:xfrm>
            <a:off x="198128" y="2312931"/>
            <a:ext cx="11299773" cy="27979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85492" r="-807" b="-196"/>
          <a:stretch/>
        </p:blipFill>
        <p:spPr>
          <a:xfrm>
            <a:off x="0" y="5238169"/>
            <a:ext cx="12331867" cy="11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0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파이썬으로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무엇을 할 수 있을까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4"/>
          <a:stretch/>
        </p:blipFill>
        <p:spPr>
          <a:xfrm>
            <a:off x="1817553" y="1837853"/>
            <a:ext cx="8241153" cy="38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프로그래밍이 무엇이죠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530229"/>
            <a:ext cx="108492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프로그램</a:t>
            </a:r>
            <a:r>
              <a:rPr lang="en-US" altLang="ko-KR" sz="2000" dirty="0"/>
              <a:t>(program)</a:t>
            </a:r>
            <a:r>
              <a:rPr lang="ko-KR" altLang="en-US" sz="2000" dirty="0"/>
              <a:t>은 컴퓨터에 어떤 일을 어떻게 시킬지를 기록해 놓은 작업 지시서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작업의 지시가 컴퓨터에서 작동하려면 프로그래밍 언어로 만들어져야 함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프로그래머 </a:t>
            </a:r>
            <a:r>
              <a:rPr lang="en-US" altLang="ko-KR" sz="2000" dirty="0"/>
              <a:t>: </a:t>
            </a:r>
            <a:r>
              <a:rPr lang="ko-KR" altLang="en-US" sz="2000" dirty="0"/>
              <a:t>프로그래밍 언어를 이용하여 논리적이고 명확하게 프로그램을 작성하여 문제를 해결하는 사람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44"/>
          <a:stretch/>
        </p:blipFill>
        <p:spPr>
          <a:xfrm>
            <a:off x="807864" y="3603831"/>
            <a:ext cx="9905672" cy="26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79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파이썬으로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무엇을 할 수 있을까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7" t="22" r="2197" b="51352"/>
          <a:stretch/>
        </p:blipFill>
        <p:spPr>
          <a:xfrm>
            <a:off x="1817553" y="1837853"/>
            <a:ext cx="8241153" cy="38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print( 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29"/>
          <a:stretch/>
        </p:blipFill>
        <p:spPr>
          <a:xfrm>
            <a:off x="1292451" y="1859303"/>
            <a:ext cx="9718317" cy="32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8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01. print( 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8675" y="2036022"/>
            <a:ext cx="10849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‘</a:t>
            </a:r>
            <a:r>
              <a:rPr lang="ko-KR" altLang="en-US" sz="2000" dirty="0" err="1"/>
              <a:t>운율’이란</a:t>
            </a:r>
            <a:r>
              <a:rPr lang="ko-KR" altLang="en-US" sz="2000" dirty="0"/>
              <a:t> 흔히 ‘리듬</a:t>
            </a:r>
            <a:r>
              <a:rPr lang="en-US" altLang="ko-KR" sz="2000" dirty="0"/>
              <a:t>(rhythm)’</a:t>
            </a:r>
            <a:r>
              <a:rPr lang="ko-KR" altLang="en-US" sz="2000" dirty="0"/>
              <a:t>이라고 부르는 것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print( ) </a:t>
            </a:r>
            <a:r>
              <a:rPr lang="ko-KR" altLang="en-US" sz="2000" dirty="0"/>
              <a:t>함수를 이용하여 출력</a:t>
            </a:r>
            <a:r>
              <a:rPr lang="en-US" altLang="ko-KR" sz="2000" dirty="0"/>
              <a:t>. </a:t>
            </a: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효과적인 프로그램이 될 수 있도록 고민해 보세요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3" t="61584" r="1137" b="26212"/>
          <a:stretch/>
        </p:blipFill>
        <p:spPr>
          <a:xfrm>
            <a:off x="559120" y="3170650"/>
            <a:ext cx="10609800" cy="1401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43262" r="87189" b="52151"/>
          <a:stretch/>
        </p:blipFill>
        <p:spPr>
          <a:xfrm>
            <a:off x="651850" y="1640867"/>
            <a:ext cx="1167897" cy="5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95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원과 다각형 그리기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76"/>
          <a:stretch/>
        </p:blipFill>
        <p:spPr>
          <a:xfrm>
            <a:off x="823783" y="1586070"/>
            <a:ext cx="10750304" cy="7225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7" b="66652"/>
          <a:stretch/>
        </p:blipFill>
        <p:spPr>
          <a:xfrm>
            <a:off x="995799" y="2399169"/>
            <a:ext cx="10750304" cy="24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9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원과 다각형 그리기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" t="32782" r="73807" b="61341"/>
          <a:stretch/>
        </p:blipFill>
        <p:spPr>
          <a:xfrm>
            <a:off x="823783" y="1495537"/>
            <a:ext cx="2670855" cy="6410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57928" r="8861" b="3312"/>
          <a:stretch/>
        </p:blipFill>
        <p:spPr>
          <a:xfrm>
            <a:off x="1539090" y="1982711"/>
            <a:ext cx="9225481" cy="42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4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원과 다각형 그리기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5" b="86626"/>
          <a:stretch/>
        </p:blipFill>
        <p:spPr>
          <a:xfrm>
            <a:off x="707619" y="1356842"/>
            <a:ext cx="2930613" cy="806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t="50265" r="3480" b="-13180"/>
          <a:stretch/>
        </p:blipFill>
        <p:spPr>
          <a:xfrm>
            <a:off x="1217204" y="2342161"/>
            <a:ext cx="9565473" cy="40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4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그래픽 더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59"/>
          <a:stretch/>
        </p:blipFill>
        <p:spPr>
          <a:xfrm>
            <a:off x="1252555" y="1842223"/>
            <a:ext cx="9371915" cy="36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3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그래픽 더 살펴보기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53914" r="-1738" b="4145"/>
          <a:stretch/>
        </p:blipFill>
        <p:spPr>
          <a:xfrm>
            <a:off x="1252555" y="1842223"/>
            <a:ext cx="9371915" cy="36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17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그래픽 더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94"/>
          <a:stretch/>
        </p:blipFill>
        <p:spPr>
          <a:xfrm>
            <a:off x="1458371" y="1837695"/>
            <a:ext cx="9121089" cy="36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9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HY헤드라인M" panose="02030600000101010101" pitchFamily="18" charset="-127"/>
                <a:ea typeface="HY헤드라인M" panose="02030600000101010101" pitchFamily="18" charset="-127"/>
              </a:rPr>
              <a:t>Lab 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터틀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그래픽 더 살펴보기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" t="50694" r="199" b="1283"/>
          <a:stretch/>
        </p:blipFill>
        <p:spPr>
          <a:xfrm>
            <a:off x="1394997" y="1439343"/>
            <a:ext cx="9121089" cy="48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프로그래밍을 배우면 무엇을 할 수 있을까요</a:t>
            </a:r>
            <a:r>
              <a:rPr lang="en-US" altLang="ko-KR" sz="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2" y="1403554"/>
            <a:ext cx="9095311" cy="46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2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프로그래밍을 배우면 무엇을 할 수 있을까요</a:t>
            </a:r>
            <a:r>
              <a:rPr lang="en-US" altLang="ko-KR" sz="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530229"/>
            <a:ext cx="10849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컴퓨터를 여러분 마음대로 제어할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프로그래밍은 생각하는 방법을 가르쳐 줍니다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프로그래밍을 하면 더 창의적인 사람이 됩니다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프로그래밍은 논리적인 사고방식과 문제해결력을 키워줍니다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872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두근두근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530229"/>
            <a:ext cx="523341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프로그래밍 언어의 종류는 다양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문제를 해결할 때는 문제의 내용</a:t>
            </a:r>
            <a:r>
              <a:rPr lang="en-US" altLang="ko-KR" sz="2000" dirty="0"/>
              <a:t>, </a:t>
            </a:r>
            <a:r>
              <a:rPr lang="ko-KR" altLang="en-US" sz="2000" dirty="0"/>
              <a:t>목적</a:t>
            </a:r>
            <a:r>
              <a:rPr lang="en-US" altLang="ko-KR" sz="2000" dirty="0"/>
              <a:t>, </a:t>
            </a:r>
            <a:r>
              <a:rPr lang="ko-KR" altLang="en-US" sz="2000" dirty="0"/>
              <a:t>주어진 조건을 따져보고 알맞은 프로그래밍 언어를 선택하는 것이 좋습니다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각각의 프로그래밍 언어는 고유한 문법 체계와 장단점을 가지고 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58" y="1530229"/>
            <a:ext cx="6404342" cy="42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5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두근두근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33313" y="2786594"/>
            <a:ext cx="77378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문법이 쉬워 초보자도 배우기에 좋습니다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오픈 소스이면서도 강력한 언어입니다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코드가 간결하고 프로그래밍을 즐기게 해줍니다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7" y="1522804"/>
            <a:ext cx="2882701" cy="43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807" y="1530229"/>
            <a:ext cx="10297064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http://www.python.org/</a:t>
            </a:r>
            <a:r>
              <a:rPr lang="ko-KR" altLang="en-US" sz="2000" dirty="0"/>
              <a:t>에 접속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99340-AE2D-FF3C-BB8A-DB630F14C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808"/>
          <a:stretch/>
        </p:blipFill>
        <p:spPr>
          <a:xfrm>
            <a:off x="991804" y="2034021"/>
            <a:ext cx="10116032" cy="41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5825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3534</TotalTime>
  <Words>717</Words>
  <Application>Microsoft Office PowerPoint</Application>
  <PresentationFormat>와이드스크린</PresentationFormat>
  <Paragraphs>104</Paragraphs>
  <Slides>49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HY헤드라인M</vt:lpstr>
      <vt:lpstr>맑은 고딕</vt:lpstr>
      <vt:lpstr>Arial</vt:lpstr>
      <vt:lpstr>Comic Sans MS</vt:lpstr>
      <vt:lpstr>Corbel</vt:lpstr>
      <vt:lpstr>기본</vt:lpstr>
      <vt:lpstr>Image</vt:lpstr>
      <vt:lpstr>1장. 파이썬을 소개합니다</vt:lpstr>
      <vt:lpstr>차례</vt:lpstr>
      <vt:lpstr>01. 프로그래밍이 무엇이죠?</vt:lpstr>
      <vt:lpstr>01. 프로그래밍이 무엇이죠?</vt:lpstr>
      <vt:lpstr>02. 프로그래밍을 배우면 무엇을 할 수 있을까요?</vt:lpstr>
      <vt:lpstr>02. 프로그래밍을 배우면 무엇을 할 수 있을까요?</vt:lpstr>
      <vt:lpstr>03. 두근두근 파이썬</vt:lpstr>
      <vt:lpstr>03. 두근두근 파이썬</vt:lpstr>
      <vt:lpstr>04. 파이썬 설치하기</vt:lpstr>
      <vt:lpstr>04. 파이썬 설치하기</vt:lpstr>
      <vt:lpstr>04. 파이썬 설치하기</vt:lpstr>
      <vt:lpstr>04. 파이썬 설치하기</vt:lpstr>
      <vt:lpstr>05. 파이썬 IDLE 실행하기</vt:lpstr>
      <vt:lpstr>05. 파이썬 IDLE 실행하기</vt:lpstr>
      <vt:lpstr>05. 파이썬 IDLE 실행하기</vt:lpstr>
      <vt:lpstr>06. 파이썬 첫걸음 - 계산하기</vt:lpstr>
      <vt:lpstr>06. 파이썬 첫걸음 - 계산하기</vt:lpstr>
      <vt:lpstr>07. 파이썬 첫걸음 - 문자 출력하기</vt:lpstr>
      <vt:lpstr>07. 파이썬 첫걸음 - 문자 출력하기</vt:lpstr>
      <vt:lpstr>07. 파이썬 첫걸음 - 문자 출력하기</vt:lpstr>
      <vt:lpstr>08. 파이썬 첫걸음 – 그리기1</vt:lpstr>
      <vt:lpstr>08. 파이썬 첫걸음 – 그리기1</vt:lpstr>
      <vt:lpstr>08. 파이썬 첫걸음 – 그리기1</vt:lpstr>
      <vt:lpstr>08. 파이썬 첫걸음 – 그리기1</vt:lpstr>
      <vt:lpstr>08. 파이썬 첫걸음 – 그리기1</vt:lpstr>
      <vt:lpstr>09. 파이썬 첫걸음 – 그리기2</vt:lpstr>
      <vt:lpstr>09. 파이썬 첫걸음 – 그리기2</vt:lpstr>
      <vt:lpstr>09. 파이썬 첫걸음 – 그리기2</vt:lpstr>
      <vt:lpstr>10. 스크립트 모드</vt:lpstr>
      <vt:lpstr>10. 스크립트 모드</vt:lpstr>
      <vt:lpstr>10. 스크립트 모드</vt:lpstr>
      <vt:lpstr>10. 스크립트 모드</vt:lpstr>
      <vt:lpstr>10. 스크립트 모드</vt:lpstr>
      <vt:lpstr>10. 스크립트 모드</vt:lpstr>
      <vt:lpstr>11. 읽으면 도움이 돼요 - 주석</vt:lpstr>
      <vt:lpstr>11. 읽으면 도움이 돼요 - 주석</vt:lpstr>
      <vt:lpstr>12. 문제가 생겼어요 - 오류</vt:lpstr>
      <vt:lpstr>12. 문제가 생겼어요 - 오류</vt:lpstr>
      <vt:lpstr>13. 파이썬으로 무엇을 할 수 있을까?</vt:lpstr>
      <vt:lpstr>13. 파이썬으로 무엇을 할 수 있을까?</vt:lpstr>
      <vt:lpstr>Lab 01. print( ) 실습</vt:lpstr>
      <vt:lpstr>Lab 01. print( ) 실습</vt:lpstr>
      <vt:lpstr>Lab 02. 원과 다각형 그리기</vt:lpstr>
      <vt:lpstr>Lab 02. 원과 다각형 그리기</vt:lpstr>
      <vt:lpstr>Lab 02. 원과 다각형 그리기</vt:lpstr>
      <vt:lpstr>Lab 03. 터틀 그래픽 더 살펴보기</vt:lpstr>
      <vt:lpstr>Lab 03. 터틀 그래픽 더 살펴보기</vt:lpstr>
      <vt:lpstr>Lab 03. 터틀 그래픽 더 살펴보기</vt:lpstr>
      <vt:lpstr>Lab 03. 터틀 그래픽 더 살펴보기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74</cp:revision>
  <cp:lastPrinted>2020-03-19T13:53:51Z</cp:lastPrinted>
  <dcterms:created xsi:type="dcterms:W3CDTF">2020-03-10T04:09:15Z</dcterms:created>
  <dcterms:modified xsi:type="dcterms:W3CDTF">2023-03-06T08:25:18Z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